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4" r:id="rId3"/>
    <p:sldId id="265" r:id="rId4"/>
    <p:sldId id="260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7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945200"/>
    <a:srgbClr val="FF9300"/>
    <a:srgbClr val="9437FF"/>
    <a:srgbClr val="FF2F92"/>
    <a:srgbClr val="011893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/>
    <p:restoredTop sz="95897"/>
  </p:normalViewPr>
  <p:slideViewPr>
    <p:cSldViewPr snapToGrid="0" snapToObjects="1">
      <p:cViewPr varScale="1">
        <p:scale>
          <a:sx n="99" d="100"/>
          <a:sy n="99" d="100"/>
        </p:scale>
        <p:origin x="480" y="184"/>
      </p:cViewPr>
      <p:guideLst>
        <p:guide pos="207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BE706-C1EA-004F-9F52-D11C374E76E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92E41-3075-6044-84EC-DDF8A8F94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8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441A-35CA-5D4B-9A4B-5317E1D5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C8644-6212-E541-8FBD-23709894B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0E14A-EAF2-A143-9D49-E598D336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B6CD-07B2-D44A-BFC6-0B583EF008D9}" type="datetime1">
              <a:rPr lang="en-IN" smtClean="0"/>
              <a:t>27/04/23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63113-EFD1-5A40-9997-09189580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54FA-83BA-7749-A148-41E580EA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65C52-30D0-9542-8DDF-DEB84470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71DC4-8DC7-F340-B50D-663F9D249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1A148-3422-6341-A135-C4427BB8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FB24-55CB-D14D-9D36-36E354A769D3}" type="datetime1">
              <a:rPr lang="en-IN" smtClean="0"/>
              <a:t>27/04/23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5C33E-7FED-1946-B110-50EDFFAE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2E893-66CA-B343-B8F7-44789AD9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42CAC-66F0-D441-AD36-C456F5D1F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34EA4-1CEE-AD45-8EE0-6FD57CDD1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E6BEF-3314-0041-AA0A-E101A82B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A6F1E-4243-9545-84FF-669FC2CD4374}" type="datetime1">
              <a:rPr lang="en-IN" smtClean="0"/>
              <a:t>27/04/23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0664E-4C5E-BB48-A59F-20538DF1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BF7A-40D2-EB40-88E1-88D070E4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5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B459-21DE-4048-B84D-A8BFC7330ACB}" type="datetime1">
              <a:rPr lang="en-IN" smtClean="0"/>
              <a:t>27/04/23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323A-500E-2645-9E5B-762EC3CF9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66219"/>
            <a:ext cx="12192000" cy="1325563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E5E942-4A5F-FA4B-AD53-85ED0F8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306094"/>
            <a:ext cx="12192000" cy="611981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 spc="300"/>
            </a:lvl1pPr>
          </a:lstStyle>
          <a:p>
            <a:pPr lvl="0"/>
            <a:r>
              <a:rPr lang="en-US" dirty="0"/>
              <a:t>YOUR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86D2F35-1834-6A4F-A01A-EA975390F2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178" y="548482"/>
            <a:ext cx="11161645" cy="5761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52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1">
          <p15:clr>
            <a:srgbClr val="FBAE40"/>
          </p15:clr>
        </p15:guide>
        <p15:guide id="2" pos="7680">
          <p15:clr>
            <a:srgbClr val="FBAE40"/>
          </p15:clr>
        </p15:guide>
        <p15:guide id="3" pos="649">
          <p15:clr>
            <a:srgbClr val="FBAE40"/>
          </p15:clr>
        </p15:guide>
        <p15:guide id="4" pos="14710">
          <p15:clr>
            <a:srgbClr val="FBAE40"/>
          </p15:clr>
        </p15:guide>
        <p15:guide id="5" orient="horz" pos="4411">
          <p15:clr>
            <a:srgbClr val="FBAE40"/>
          </p15:clr>
        </p15:guide>
        <p15:guide id="6" orient="horz" pos="79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B3BF-2507-C94B-8CA9-79D65380CEF1}" type="datetime1">
              <a:rPr lang="en-IN" smtClean="0"/>
              <a:t>27/04/23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323A-500E-2645-9E5B-762EC3CF9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25563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E5E942-4A5F-FA4B-AD53-85ED0F8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71" y="866844"/>
            <a:ext cx="12192000" cy="611981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 b="0" spc="300"/>
            </a:lvl1pPr>
          </a:lstStyle>
          <a:p>
            <a:pPr lvl="0"/>
            <a:r>
              <a:rPr lang="en-US" dirty="0"/>
              <a:t>YOUR SUBTITLE</a:t>
            </a:r>
          </a:p>
        </p:txBody>
      </p:sp>
    </p:spTree>
    <p:extLst>
      <p:ext uri="{BB962C8B-B14F-4D97-AF65-F5344CB8AC3E}">
        <p14:creationId xmlns:p14="http://schemas.microsoft.com/office/powerpoint/2010/main" val="93998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9">
          <p15:clr>
            <a:srgbClr val="FBAE40"/>
          </p15:clr>
        </p15:guide>
        <p15:guide id="2" pos="7680">
          <p15:clr>
            <a:srgbClr val="FBAE40"/>
          </p15:clr>
        </p15:guide>
        <p15:guide id="3" pos="649">
          <p15:clr>
            <a:srgbClr val="FBAE40"/>
          </p15:clr>
        </p15:guide>
        <p15:guide id="4" pos="14710">
          <p15:clr>
            <a:srgbClr val="FBAE40"/>
          </p15:clr>
        </p15:guide>
        <p15:guide id="5" orient="horz" pos="4411">
          <p15:clr>
            <a:srgbClr val="FBAE40"/>
          </p15:clr>
        </p15:guide>
        <p15:guide id="6" orient="horz" pos="636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9ABD-CF9A-E748-BEDF-246CBF4B8619}" type="datetime1">
              <a:rPr lang="en-IN" smtClean="0"/>
              <a:t>27/04/23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323A-500E-2645-9E5B-762EC3CF9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36837"/>
            <a:ext cx="2942141" cy="1325563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YOUR TOPIC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E5E942-4A5F-FA4B-AD53-85ED0F8E89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1659" y="1536837"/>
            <a:ext cx="3084968" cy="1325563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>
            <a:noAutofit/>
          </a:bodyPr>
          <a:lstStyle>
            <a:lvl1pPr marL="0" indent="0" algn="r">
              <a:buNone/>
              <a:defRPr sz="3600" spc="0"/>
            </a:lvl1pPr>
          </a:lstStyle>
          <a:p>
            <a:pPr lvl="0"/>
            <a:r>
              <a:rPr lang="en-US" dirty="0"/>
              <a:t>YOUR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86D2F35-1834-6A4F-A01A-EA975390F2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23169" y="0"/>
            <a:ext cx="436921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6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8">
          <p15:clr>
            <a:srgbClr val="FBAE40"/>
          </p15:clr>
        </p15:guide>
        <p15:guide id="2" pos="7680">
          <p15:clr>
            <a:srgbClr val="FBAE40"/>
          </p15:clr>
        </p15:guide>
        <p15:guide id="3" pos="5412">
          <p15:clr>
            <a:srgbClr val="FBAE40"/>
          </p15:clr>
        </p15:guide>
        <p15:guide id="4" pos="9947">
          <p15:clr>
            <a:srgbClr val="FBAE40"/>
          </p15:clr>
        </p15:guide>
        <p15:guide id="5" orient="horz" pos="4411">
          <p15:clr>
            <a:srgbClr val="FBAE40"/>
          </p15:clr>
        </p15:guide>
        <p15:guide id="6" orient="horz" pos="77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C6C5-E5C2-9644-B62C-B00900B3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D9BA-38E9-7B44-9FC3-5061552C3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D3443-D365-7645-B028-0879554A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E79-85F8-A843-8C16-E1BF38C776F1}" type="datetime1">
              <a:rPr lang="en-IN" smtClean="0"/>
              <a:t>27/04/23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B906-CF72-914E-A139-DFB2D100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2281-0997-414E-A1E5-B1AE186D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E393-16AD-C24C-B191-E0CFDAB8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77F23-1D82-514C-8F8A-B3BB736A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A5978-1B92-094E-867E-970E817CC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740A5-F119-B742-A497-2174CD786658}" type="datetime1">
              <a:rPr lang="en-IN" smtClean="0"/>
              <a:t>27/04/23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E840D-D209-224A-9CDD-BC511E20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13D57-75C2-5848-9ADD-F91C25A5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F2C-03E7-6D49-B147-3CCB08FD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884F-CED7-B64C-BFE4-1392A7EA4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2508F-19A5-B041-BD20-55136FF0B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04E80-5D6A-7E4E-A79D-834855D9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FF0-192D-DF4F-8852-08206CF78605}" type="datetime1">
              <a:rPr lang="en-IN" smtClean="0"/>
              <a:t>27/04/23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F7090-EDDD-194B-ACEB-E043D5AA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A6CCC-96D7-FC48-AD36-6F6DA74B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DE93-2906-BB4D-B9B7-4081A99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86B7E-2565-304D-A911-15501B8CD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A2682-9986-3647-8D62-6025B22BD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4D760-8305-CE47-AEA6-99967B411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38B83-F950-0E47-9297-097A2DE96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B6F9B0-3375-DC47-BC21-B4F1F21E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8F38-C4F3-BC47-B131-BFBAEA4215A6}" type="datetime1">
              <a:rPr lang="en-IN" smtClean="0"/>
              <a:t>27/04/23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3D1326-EA63-1147-AFEF-A5FF3EE5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5359E-B164-F246-B598-02E9CE15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B995-5D18-A143-B018-D3ACC662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8551E-6836-BB41-AE6D-59787F38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0C55-4D7A-064B-A83E-D55E55B3DC8E}" type="datetime1">
              <a:rPr lang="en-IN" smtClean="0"/>
              <a:t>27/04/23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0FEB3-CD5F-064A-8B10-66B63890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4D13F-E67D-D34E-BAE0-6B375F05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C1863-84A8-214E-8616-7996F304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ED5B-AFD9-6148-A766-3655E857A18E}" type="datetime1">
              <a:rPr lang="en-IN" smtClean="0"/>
              <a:t>27/04/23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064BE-FCB6-3E4E-AEEA-E1286E5C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EA64-9905-304C-81B4-B1CE261E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6FF2-9C60-0F45-813E-8D24F0AF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184B4-E5C8-3B4D-B157-990BA9B5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BD46B-CF96-3B4A-A59A-890679C29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98309-F087-F247-BB22-05BB1A47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4C05-1C5C-4149-8F06-385AEEAF3AE6}" type="datetime1">
              <a:rPr lang="en-IN" smtClean="0"/>
              <a:t>27/04/23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EDF99-D387-9846-812B-7FAD437E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B97A-4ECD-4F46-8449-7B6A43E9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F1BD-F92D-D542-92E4-C1864F2E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B1DE9-1AC8-0943-9019-29C83F0FB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E31C0-6B3F-C248-8EF3-33011FFFB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B3B3-25E7-5C44-AA00-B33B4AF7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AC5D1-10C7-D74F-BEA9-5125B9A361CA}" type="datetime1">
              <a:rPr lang="en-IN" smtClean="0"/>
              <a:t>27/04/23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C3160-EE76-1F4D-8C6B-1FD4E74B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775E7-8238-D04B-A20E-9C4494486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B2CF0-EC26-9548-AC36-DABC75A1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1E63C-D530-534D-B2CE-8A842AE50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AD3CB-A1CC-A745-B1FD-DB55FF78D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D892-C234-E144-9723-7632D42F629A}" type="datetime1">
              <a:rPr lang="en-IN" smtClean="0"/>
              <a:t>27/04/23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3BBE-296C-2C42-A9E5-669CC8217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8C8D-5D6A-354F-A003-A4707A349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FFCA-798D-404B-B5A3-17ACF949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FB59968-0933-0441-B47F-08C8965A1D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284" b="11284"/>
          <a:stretch>
            <a:fillRect/>
          </a:stretch>
        </p:blipFill>
        <p:spPr>
          <a:xfrm>
            <a:off x="-48492" y="-27276"/>
            <a:ext cx="12288982" cy="69125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AE216-30B1-AE42-B759-1A0C6D85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1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0977932-FF24-0140-9584-20FAFB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77"/>
              </a:rPr>
              <a:t>APARTMENT HUNTING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CBE0CF9-707C-0544-9749-D2B444E01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77"/>
              </a:rPr>
              <a:t>DATA ANALYTICS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F6B99-72A1-0D44-82E6-38A1BE447514}"/>
              </a:ext>
            </a:extLst>
          </p:cNvPr>
          <p:cNvSpPr txBox="1"/>
          <p:nvPr/>
        </p:nvSpPr>
        <p:spPr>
          <a:xfrm>
            <a:off x="-48492" y="4756824"/>
            <a:ext cx="1228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w Cen MT" panose="020B0602020104020603" pitchFamily="34" charset="77"/>
              </a:rPr>
              <a:t>by SUBRATA MONDAL</a:t>
            </a:r>
          </a:p>
        </p:txBody>
      </p:sp>
    </p:spTree>
    <p:extLst>
      <p:ext uri="{BB962C8B-B14F-4D97-AF65-F5344CB8AC3E}">
        <p14:creationId xmlns:p14="http://schemas.microsoft.com/office/powerpoint/2010/main" val="21990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7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7" grpId="0" build="p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AE216-30B1-AE42-B759-1A0C6D85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211EEB6-CD3C-694B-AC24-5884C311E0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332" b="11332"/>
          <a:stretch>
            <a:fillRect/>
          </a:stretch>
        </p:blipFill>
        <p:spPr>
          <a:xfrm>
            <a:off x="0" y="0"/>
            <a:ext cx="12224294" cy="6858000"/>
          </a:xfrm>
        </p:spPr>
      </p:pic>
    </p:spTree>
    <p:extLst>
      <p:ext uri="{BB962C8B-B14F-4D97-AF65-F5344CB8AC3E}">
        <p14:creationId xmlns:p14="http://schemas.microsoft.com/office/powerpoint/2010/main" val="363526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FD184-C7DB-CB4C-B65B-0F207515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3B504A-E644-D045-85AC-F212B148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77"/>
              </a:rPr>
              <a:t>PROJECT WORKFLOW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D4DB30-8B90-F64F-AD03-63B75AE8F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DATA ANALYTICS PROCESS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90F79D-8E4B-2045-BEDD-4815B630D847}"/>
              </a:ext>
            </a:extLst>
          </p:cNvPr>
          <p:cNvCxnSpPr>
            <a:cxnSpLocks/>
          </p:cNvCxnSpPr>
          <p:nvPr/>
        </p:nvCxnSpPr>
        <p:spPr>
          <a:xfrm>
            <a:off x="2639616" y="3429000"/>
            <a:ext cx="975708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81D8196-CB51-8B4E-93D6-4A55790D8EF9}"/>
              </a:ext>
            </a:extLst>
          </p:cNvPr>
          <p:cNvGrpSpPr/>
          <p:nvPr/>
        </p:nvGrpSpPr>
        <p:grpSpPr>
          <a:xfrm>
            <a:off x="1522914" y="1662514"/>
            <a:ext cx="2233403" cy="2873102"/>
            <a:chOff x="1522914" y="1662514"/>
            <a:chExt cx="2233403" cy="287310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3EABAF-3651-6747-AC4F-099F9DF16705}"/>
                </a:ext>
              </a:extLst>
            </p:cNvPr>
            <p:cNvGrpSpPr/>
            <p:nvPr/>
          </p:nvGrpSpPr>
          <p:grpSpPr>
            <a:xfrm>
              <a:off x="1522914" y="2375616"/>
              <a:ext cx="2233403" cy="2160000"/>
              <a:chOff x="9373630" y="5921895"/>
              <a:chExt cx="4466806" cy="43200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00C22-B77D-8C40-816A-8470AEBEC493}"/>
                  </a:ext>
                </a:extLst>
              </p:cNvPr>
              <p:cNvSpPr txBox="1"/>
              <p:nvPr/>
            </p:nvSpPr>
            <p:spPr>
              <a:xfrm>
                <a:off x="9373630" y="8026191"/>
                <a:ext cx="2824620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SOME INFO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0B8EFB2-90BC-734B-A2CE-A2003E4B4041}"/>
                  </a:ext>
                </a:extLst>
              </p:cNvPr>
              <p:cNvSpPr/>
              <p:nvPr/>
            </p:nvSpPr>
            <p:spPr>
              <a:xfrm>
                <a:off x="9520436" y="5921895"/>
                <a:ext cx="4320000" cy="4320000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Plan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5B5B342-ADF5-A04E-9476-82628EBE4273}"/>
                </a:ext>
              </a:extLst>
            </p:cNvPr>
            <p:cNvSpPr/>
            <p:nvPr/>
          </p:nvSpPr>
          <p:spPr>
            <a:xfrm>
              <a:off x="2378490" y="1662514"/>
              <a:ext cx="540000" cy="540000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650742-EE13-2E4B-9EDC-6C973ABBBB70}"/>
              </a:ext>
            </a:extLst>
          </p:cNvPr>
          <p:cNvGrpSpPr/>
          <p:nvPr/>
        </p:nvGrpSpPr>
        <p:grpSpPr>
          <a:xfrm>
            <a:off x="5263858" y="1662514"/>
            <a:ext cx="2233403" cy="2873102"/>
            <a:chOff x="1522914" y="1662514"/>
            <a:chExt cx="2233403" cy="28731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99B6218-F36E-4748-BD07-3EDB01F1839B}"/>
                </a:ext>
              </a:extLst>
            </p:cNvPr>
            <p:cNvGrpSpPr/>
            <p:nvPr/>
          </p:nvGrpSpPr>
          <p:grpSpPr>
            <a:xfrm>
              <a:off x="1522914" y="2375616"/>
              <a:ext cx="2233403" cy="2160000"/>
              <a:chOff x="9373630" y="5921895"/>
              <a:chExt cx="4466806" cy="432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3C4C0E-9392-2948-AB45-D5B0F2E67605}"/>
                  </a:ext>
                </a:extLst>
              </p:cNvPr>
              <p:cNvSpPr txBox="1"/>
              <p:nvPr/>
            </p:nvSpPr>
            <p:spPr>
              <a:xfrm>
                <a:off x="9373630" y="8026191"/>
                <a:ext cx="2824620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SOME INFO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3AD1C7-59C4-A04A-9EC7-28B0CA2EC8A1}"/>
                  </a:ext>
                </a:extLst>
              </p:cNvPr>
              <p:cNvSpPr/>
              <p:nvPr/>
            </p:nvSpPr>
            <p:spPr>
              <a:xfrm>
                <a:off x="9520436" y="5921895"/>
                <a:ext cx="4320000" cy="4320000"/>
              </a:xfrm>
              <a:prstGeom prst="ellipse">
                <a:avLst/>
              </a:prstGeom>
              <a:solidFill>
                <a:srgbClr val="942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Prepare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9B925C-0D3B-8643-8A43-2E2405E45CDD}"/>
                </a:ext>
              </a:extLst>
            </p:cNvPr>
            <p:cNvSpPr/>
            <p:nvPr/>
          </p:nvSpPr>
          <p:spPr>
            <a:xfrm>
              <a:off x="2378490" y="1662514"/>
              <a:ext cx="540000" cy="540000"/>
            </a:xfrm>
            <a:prstGeom prst="ellipse">
              <a:avLst/>
            </a:prstGeom>
            <a:solidFill>
              <a:srgbClr val="942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8B57D67-88E2-844D-AE48-AE312FA08018}"/>
              </a:ext>
            </a:extLst>
          </p:cNvPr>
          <p:cNvGrpSpPr/>
          <p:nvPr/>
        </p:nvGrpSpPr>
        <p:grpSpPr>
          <a:xfrm>
            <a:off x="9004802" y="1662514"/>
            <a:ext cx="2233403" cy="2873102"/>
            <a:chOff x="1522914" y="1662514"/>
            <a:chExt cx="2233403" cy="28731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5268C12-769D-0144-A75D-1264D7A6D83F}"/>
                </a:ext>
              </a:extLst>
            </p:cNvPr>
            <p:cNvGrpSpPr/>
            <p:nvPr/>
          </p:nvGrpSpPr>
          <p:grpSpPr>
            <a:xfrm>
              <a:off x="1522914" y="2375616"/>
              <a:ext cx="2233403" cy="2160000"/>
              <a:chOff x="9373630" y="5921895"/>
              <a:chExt cx="4466806" cy="432000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E3279ED-5866-3F43-BA36-95FC5686067F}"/>
                  </a:ext>
                </a:extLst>
              </p:cNvPr>
              <p:cNvSpPr txBox="1"/>
              <p:nvPr/>
            </p:nvSpPr>
            <p:spPr>
              <a:xfrm>
                <a:off x="9373630" y="8026191"/>
                <a:ext cx="2824620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SOME INFO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4DC811-E343-1344-875D-EB480118C456}"/>
                  </a:ext>
                </a:extLst>
              </p:cNvPr>
              <p:cNvSpPr/>
              <p:nvPr/>
            </p:nvSpPr>
            <p:spPr>
              <a:xfrm>
                <a:off x="9520436" y="5921895"/>
                <a:ext cx="4320000" cy="4320000"/>
              </a:xfrm>
              <a:prstGeom prst="ellipse">
                <a:avLst/>
              </a:prstGeom>
              <a:solidFill>
                <a:srgbClr val="FF2F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Process</a:t>
                </a: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ECCD4F3-762B-0A4B-BFE6-00E27DD4EB73}"/>
                </a:ext>
              </a:extLst>
            </p:cNvPr>
            <p:cNvSpPr/>
            <p:nvPr/>
          </p:nvSpPr>
          <p:spPr>
            <a:xfrm>
              <a:off x="2378490" y="1662514"/>
              <a:ext cx="540000" cy="540000"/>
            </a:xfrm>
            <a:prstGeom prst="ellipse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1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 build="p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FD184-C7DB-CB4C-B65B-0F207515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3B504A-E644-D045-85AC-F212B148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77"/>
              </a:rPr>
              <a:t>PROJECT WORKFLOW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D4DB30-8B90-F64F-AD03-63B75AE8F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DATA ANALYTICS PROCESS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90F79D-8E4B-2045-BEDD-4815B630D847}"/>
              </a:ext>
            </a:extLst>
          </p:cNvPr>
          <p:cNvCxnSpPr>
            <a:cxnSpLocks/>
          </p:cNvCxnSpPr>
          <p:nvPr/>
        </p:nvCxnSpPr>
        <p:spPr>
          <a:xfrm>
            <a:off x="-32150" y="3429000"/>
            <a:ext cx="975708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81D8196-CB51-8B4E-93D6-4A55790D8EF9}"/>
              </a:ext>
            </a:extLst>
          </p:cNvPr>
          <p:cNvGrpSpPr/>
          <p:nvPr/>
        </p:nvGrpSpPr>
        <p:grpSpPr>
          <a:xfrm>
            <a:off x="1522914" y="1662514"/>
            <a:ext cx="2233403" cy="2873102"/>
            <a:chOff x="1522914" y="1662514"/>
            <a:chExt cx="2233403" cy="287310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3EABAF-3651-6747-AC4F-099F9DF16705}"/>
                </a:ext>
              </a:extLst>
            </p:cNvPr>
            <p:cNvGrpSpPr/>
            <p:nvPr/>
          </p:nvGrpSpPr>
          <p:grpSpPr>
            <a:xfrm>
              <a:off x="1522914" y="2375616"/>
              <a:ext cx="2233403" cy="2160000"/>
              <a:chOff x="9373630" y="5921895"/>
              <a:chExt cx="4466806" cy="43200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00C22-B77D-8C40-816A-8470AEBEC493}"/>
                  </a:ext>
                </a:extLst>
              </p:cNvPr>
              <p:cNvSpPr txBox="1"/>
              <p:nvPr/>
            </p:nvSpPr>
            <p:spPr>
              <a:xfrm>
                <a:off x="9373630" y="8026191"/>
                <a:ext cx="2824620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SOME INFO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0B8EFB2-90BC-734B-A2CE-A2003E4B4041}"/>
                  </a:ext>
                </a:extLst>
              </p:cNvPr>
              <p:cNvSpPr/>
              <p:nvPr/>
            </p:nvSpPr>
            <p:spPr>
              <a:xfrm>
                <a:off x="9520436" y="5921895"/>
                <a:ext cx="4320000" cy="4320000"/>
              </a:xfrm>
              <a:prstGeom prst="ellipse">
                <a:avLst/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Analyze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5B5B342-ADF5-A04E-9476-82628EBE4273}"/>
                </a:ext>
              </a:extLst>
            </p:cNvPr>
            <p:cNvSpPr/>
            <p:nvPr/>
          </p:nvSpPr>
          <p:spPr>
            <a:xfrm>
              <a:off x="2378490" y="1662514"/>
              <a:ext cx="540000" cy="540000"/>
            </a:xfrm>
            <a:prstGeom prst="ellipse">
              <a:avLst/>
            </a:prstGeom>
            <a:solidFill>
              <a:srgbClr val="943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650742-EE13-2E4B-9EDC-6C973ABBBB70}"/>
              </a:ext>
            </a:extLst>
          </p:cNvPr>
          <p:cNvGrpSpPr/>
          <p:nvPr/>
        </p:nvGrpSpPr>
        <p:grpSpPr>
          <a:xfrm>
            <a:off x="5263858" y="1662514"/>
            <a:ext cx="2233403" cy="2873102"/>
            <a:chOff x="1522914" y="1662514"/>
            <a:chExt cx="2233403" cy="28731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99B6218-F36E-4748-BD07-3EDB01F1839B}"/>
                </a:ext>
              </a:extLst>
            </p:cNvPr>
            <p:cNvGrpSpPr/>
            <p:nvPr/>
          </p:nvGrpSpPr>
          <p:grpSpPr>
            <a:xfrm>
              <a:off x="1522914" y="2375616"/>
              <a:ext cx="2233403" cy="2160000"/>
              <a:chOff x="9373630" y="5921895"/>
              <a:chExt cx="4466806" cy="432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3C4C0E-9392-2948-AB45-D5B0F2E67605}"/>
                  </a:ext>
                </a:extLst>
              </p:cNvPr>
              <p:cNvSpPr txBox="1"/>
              <p:nvPr/>
            </p:nvSpPr>
            <p:spPr>
              <a:xfrm>
                <a:off x="9373630" y="8026191"/>
                <a:ext cx="2824620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SOME INFO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63AD1C7-59C4-A04A-9EC7-28B0CA2EC8A1}"/>
                  </a:ext>
                </a:extLst>
              </p:cNvPr>
              <p:cNvSpPr/>
              <p:nvPr/>
            </p:nvSpPr>
            <p:spPr>
              <a:xfrm>
                <a:off x="9520436" y="5921895"/>
                <a:ext cx="4320000" cy="4320000"/>
              </a:xfrm>
              <a:prstGeom prst="ellipse">
                <a:avLst/>
              </a:prstGeom>
              <a:solidFill>
                <a:srgbClr val="FF9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Share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9B925C-0D3B-8643-8A43-2E2405E45CDD}"/>
                </a:ext>
              </a:extLst>
            </p:cNvPr>
            <p:cNvSpPr/>
            <p:nvPr/>
          </p:nvSpPr>
          <p:spPr>
            <a:xfrm>
              <a:off x="2378490" y="1662514"/>
              <a:ext cx="540000" cy="540000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5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8B57D67-88E2-844D-AE48-AE312FA08018}"/>
              </a:ext>
            </a:extLst>
          </p:cNvPr>
          <p:cNvGrpSpPr/>
          <p:nvPr/>
        </p:nvGrpSpPr>
        <p:grpSpPr>
          <a:xfrm>
            <a:off x="9004802" y="1662514"/>
            <a:ext cx="2233403" cy="2873102"/>
            <a:chOff x="1522914" y="1662514"/>
            <a:chExt cx="2233403" cy="28731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5268C12-769D-0144-A75D-1264D7A6D83F}"/>
                </a:ext>
              </a:extLst>
            </p:cNvPr>
            <p:cNvGrpSpPr/>
            <p:nvPr/>
          </p:nvGrpSpPr>
          <p:grpSpPr>
            <a:xfrm>
              <a:off x="1522914" y="2375616"/>
              <a:ext cx="2233403" cy="2160000"/>
              <a:chOff x="9373630" y="5921895"/>
              <a:chExt cx="4466806" cy="432000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E3279ED-5866-3F43-BA36-95FC5686067F}"/>
                  </a:ext>
                </a:extLst>
              </p:cNvPr>
              <p:cNvSpPr txBox="1"/>
              <p:nvPr/>
            </p:nvSpPr>
            <p:spPr>
              <a:xfrm>
                <a:off x="9373630" y="8026191"/>
                <a:ext cx="2824620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SOME INFO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4DC811-E343-1344-875D-EB480118C456}"/>
                  </a:ext>
                </a:extLst>
              </p:cNvPr>
              <p:cNvSpPr/>
              <p:nvPr/>
            </p:nvSpPr>
            <p:spPr>
              <a:xfrm>
                <a:off x="9520436" y="5921895"/>
                <a:ext cx="4320000" cy="4320000"/>
              </a:xfrm>
              <a:prstGeom prst="ellipse">
                <a:avLst/>
              </a:pr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Act</a:t>
                </a: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ECCD4F3-762B-0A4B-BFE6-00E27DD4EB73}"/>
                </a:ext>
              </a:extLst>
            </p:cNvPr>
            <p:cNvSpPr/>
            <p:nvPr/>
          </p:nvSpPr>
          <p:spPr>
            <a:xfrm>
              <a:off x="2378490" y="1662514"/>
              <a:ext cx="540000" cy="540000"/>
            </a:xfrm>
            <a:prstGeom prst="ellipse">
              <a:avLst/>
            </a:prstGeom>
            <a:solidFill>
              <a:srgbClr val="9416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91540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 build="p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F5DD-1D37-AB47-8B71-4EEF948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B2B1D-BC77-8E46-86A4-D7E58EF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29" y="1437635"/>
            <a:ext cx="1384852" cy="830997"/>
          </a:xfrm>
        </p:spPr>
        <p:txBody>
          <a:bodyPr/>
          <a:lstStyle/>
          <a:p>
            <a:r>
              <a:rPr lang="en-US" sz="4000" b="1" dirty="0">
                <a:latin typeface="Tw Cen MT" panose="020B0602020104020603" pitchFamily="34" charset="77"/>
              </a:rPr>
              <a:t>PLAN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6492-F92A-AB4E-BDF2-2ABE3AD2973C}"/>
              </a:ext>
            </a:extLst>
          </p:cNvPr>
          <p:cNvSpPr/>
          <p:nvPr/>
        </p:nvSpPr>
        <p:spPr>
          <a:xfrm>
            <a:off x="728790" y="2205616"/>
            <a:ext cx="684076" cy="12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3968-F7D3-F84F-BF8A-36189DA35E95}"/>
              </a:ext>
            </a:extLst>
          </p:cNvPr>
          <p:cNvSpPr txBox="1"/>
          <p:nvPr/>
        </p:nvSpPr>
        <p:spPr>
          <a:xfrm>
            <a:off x="610929" y="2740817"/>
            <a:ext cx="5551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going to the market we need to first decide what do we want.</a:t>
            </a:r>
            <a:r>
              <a:rPr lang="en-US" sz="2000" dirty="0"/>
              <a:t> Is it an apartment or house or villa?</a:t>
            </a:r>
          </a:p>
          <a:p>
            <a:r>
              <a:rPr lang="en-US" sz="2000" dirty="0"/>
              <a:t>Here, we want to buy an apartment for personal space.</a:t>
            </a:r>
            <a:endParaRPr lang="en-IN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15FFF1-0FD8-5445-92E5-6A0994A9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1980" r="20765" b="1354"/>
          <a:stretch/>
        </p:blipFill>
        <p:spPr>
          <a:xfrm>
            <a:off x="6668464" y="-8894"/>
            <a:ext cx="5580000" cy="6893143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F5DD-1D37-AB47-8B71-4EEF948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B2B1D-BC77-8E46-86A4-D7E58EF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29" y="1437635"/>
            <a:ext cx="2118824" cy="830997"/>
          </a:xfrm>
        </p:spPr>
        <p:txBody>
          <a:bodyPr/>
          <a:lstStyle/>
          <a:p>
            <a:r>
              <a:rPr lang="en-US" sz="4000" b="1" dirty="0">
                <a:latin typeface="Tw Cen MT" panose="020B0602020104020603" pitchFamily="34" charset="77"/>
              </a:rPr>
              <a:t>PREPARE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6492-F92A-AB4E-BDF2-2ABE3AD2973C}"/>
              </a:ext>
            </a:extLst>
          </p:cNvPr>
          <p:cNvSpPr/>
          <p:nvPr/>
        </p:nvSpPr>
        <p:spPr>
          <a:xfrm>
            <a:off x="728790" y="2205616"/>
            <a:ext cx="684076" cy="12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3968-F7D3-F84F-BF8A-36189DA35E95}"/>
              </a:ext>
            </a:extLst>
          </p:cNvPr>
          <p:cNvSpPr txBox="1"/>
          <p:nvPr/>
        </p:nvSpPr>
        <p:spPr>
          <a:xfrm>
            <a:off x="610929" y="2740817"/>
            <a:ext cx="5551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Next, we need to check our budget and a way to finance that. For example: </a:t>
            </a:r>
          </a:p>
          <a:p>
            <a:pPr marL="457200" indent="-457200">
              <a:buAutoNum type="arabicPeriod"/>
            </a:pPr>
            <a:r>
              <a:rPr lang="en-US" sz="2000" dirty="0"/>
              <a:t>Is the budget above or below 10 lakh 10 crore?</a:t>
            </a:r>
          </a:p>
          <a:p>
            <a:pPr marL="457200" indent="-457200">
              <a:buAutoNum type="arabicPeriod"/>
            </a:pPr>
            <a:r>
              <a:rPr lang="en-US" sz="2000" dirty="0"/>
              <a:t> Are we going to use hard cash or take home loans or use EMIs?</a:t>
            </a:r>
          </a:p>
          <a:p>
            <a:endParaRPr lang="en-US" sz="2000" dirty="0"/>
          </a:p>
          <a:p>
            <a:r>
              <a:rPr lang="en-US" sz="2000" dirty="0"/>
              <a:t>Here, our budget ranges from 1 - 2 crore and we are going to use hard cash, 50% before and 50% after.</a:t>
            </a:r>
            <a:endParaRPr lang="en-IN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15FFF1-0FD8-5445-92E5-6A0994A9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672741" y="1"/>
            <a:ext cx="5580000" cy="6893143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4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F5DD-1D37-AB47-8B71-4EEF948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B2B1D-BC77-8E46-86A4-D7E58EF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28" y="1437635"/>
            <a:ext cx="2132271" cy="830997"/>
          </a:xfrm>
        </p:spPr>
        <p:txBody>
          <a:bodyPr/>
          <a:lstStyle/>
          <a:p>
            <a:r>
              <a:rPr lang="en-US" sz="4000" b="1" dirty="0">
                <a:latin typeface="Tw Cen MT" panose="020B0602020104020603" pitchFamily="34" charset="77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6492-F92A-AB4E-BDF2-2ABE3AD2973C}"/>
              </a:ext>
            </a:extLst>
          </p:cNvPr>
          <p:cNvSpPr/>
          <p:nvPr/>
        </p:nvSpPr>
        <p:spPr>
          <a:xfrm>
            <a:off x="728790" y="2205616"/>
            <a:ext cx="684076" cy="12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3968-F7D3-F84F-BF8A-36189DA35E95}"/>
              </a:ext>
            </a:extLst>
          </p:cNvPr>
          <p:cNvSpPr txBox="1"/>
          <p:nvPr/>
        </p:nvSpPr>
        <p:spPr>
          <a:xfrm>
            <a:off x="610929" y="2740817"/>
            <a:ext cx="5551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we need to decide what type of apartments do we want. Do we want :</a:t>
            </a:r>
          </a:p>
          <a:p>
            <a:pPr marL="457200" indent="-457200">
              <a:buAutoNum type="arabicPeriod"/>
            </a:pPr>
            <a:r>
              <a:rPr lang="en-US" sz="2000" dirty="0"/>
              <a:t>Studio/Micro apartment?</a:t>
            </a:r>
          </a:p>
          <a:p>
            <a:pPr marL="457200" indent="-457200">
              <a:buAutoNum type="arabicPeriod"/>
            </a:pPr>
            <a:r>
              <a:rPr lang="en-US" sz="2000" dirty="0"/>
              <a:t>Duplex?</a:t>
            </a:r>
          </a:p>
          <a:p>
            <a:pPr marL="457200" indent="-457200">
              <a:buAutoNum type="arabicPeriod"/>
            </a:pPr>
            <a:r>
              <a:rPr lang="en-US" sz="2000" dirty="0"/>
              <a:t>Luxury apartment?</a:t>
            </a:r>
          </a:p>
          <a:p>
            <a:endParaRPr lang="en-US" sz="2000" dirty="0"/>
          </a:p>
          <a:p>
            <a:r>
              <a:rPr lang="en-US" sz="2000" dirty="0"/>
              <a:t>Here, we want a Luxury apartment.</a:t>
            </a:r>
            <a:endParaRPr lang="en-IN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15FFF1-0FD8-5445-92E5-6A0994A9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618954" y="-13448"/>
            <a:ext cx="5580000" cy="6893141"/>
          </a:xfrm>
        </p:spPr>
      </p:pic>
    </p:spTree>
    <p:extLst>
      <p:ext uri="{BB962C8B-B14F-4D97-AF65-F5344CB8AC3E}">
        <p14:creationId xmlns:p14="http://schemas.microsoft.com/office/powerpoint/2010/main" val="21502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F5DD-1D37-AB47-8B71-4EEF948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B2B1D-BC77-8E46-86A4-D7E58EF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28" y="1437635"/>
            <a:ext cx="2266743" cy="830997"/>
          </a:xfrm>
        </p:spPr>
        <p:txBody>
          <a:bodyPr/>
          <a:lstStyle/>
          <a:p>
            <a:r>
              <a:rPr lang="en-US" sz="4000" b="1" dirty="0">
                <a:latin typeface="Tw Cen MT" panose="020B0602020104020603" pitchFamily="34" charset="77"/>
              </a:rPr>
              <a:t>ANALYZE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6492-F92A-AB4E-BDF2-2ABE3AD2973C}"/>
              </a:ext>
            </a:extLst>
          </p:cNvPr>
          <p:cNvSpPr/>
          <p:nvPr/>
        </p:nvSpPr>
        <p:spPr>
          <a:xfrm>
            <a:off x="728790" y="2205616"/>
            <a:ext cx="684076" cy="12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3968-F7D3-F84F-BF8A-36189DA35E95}"/>
              </a:ext>
            </a:extLst>
          </p:cNvPr>
          <p:cNvSpPr txBox="1"/>
          <p:nvPr/>
        </p:nvSpPr>
        <p:spPr>
          <a:xfrm>
            <a:off x="610929" y="2740817"/>
            <a:ext cx="555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we need to analyze: </a:t>
            </a:r>
          </a:p>
          <a:p>
            <a:pPr marL="457200" indent="-457200">
              <a:buAutoNum type="arabicPeriod"/>
            </a:pPr>
            <a:r>
              <a:rPr lang="en-US" sz="2000" dirty="0"/>
              <a:t>Is the apartment worth it? </a:t>
            </a:r>
          </a:p>
          <a:p>
            <a:pPr marL="457200" indent="-457200">
              <a:buAutoNum type="arabicPeriod"/>
            </a:pPr>
            <a:r>
              <a:rPr lang="en-US" sz="2000" dirty="0"/>
              <a:t>Is it not too far from my work place? </a:t>
            </a:r>
          </a:p>
          <a:p>
            <a:pPr marL="457200" indent="-457200">
              <a:buAutoNum type="arabicPeriod"/>
            </a:pPr>
            <a:r>
              <a:rPr lang="en-US" sz="2000" dirty="0"/>
              <a:t>Are there any market for groceries nearby?</a:t>
            </a:r>
          </a:p>
          <a:p>
            <a:pPr marL="457200" indent="-457200">
              <a:buAutoNum type="arabicPeriod"/>
            </a:pPr>
            <a:r>
              <a:rPr lang="en-US" sz="2000" dirty="0"/>
              <a:t>Are there any parks nearby?</a:t>
            </a:r>
          </a:p>
          <a:p>
            <a:pPr marL="457200" indent="-457200">
              <a:buAutoNum type="arabicPeriod"/>
            </a:pPr>
            <a:r>
              <a:rPr lang="en-US" sz="2000" dirty="0"/>
              <a:t>Are there any schools or colleges nearby?</a:t>
            </a:r>
            <a:endParaRPr lang="en-IN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15FFF1-0FD8-5445-92E5-6A0994A9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629399" y="-13448"/>
            <a:ext cx="5661938" cy="6893999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7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F5DD-1D37-AB47-8B71-4EEF948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B2B1D-BC77-8E46-86A4-D7E58EF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29" y="1437635"/>
            <a:ext cx="1701966" cy="830997"/>
          </a:xfrm>
        </p:spPr>
        <p:txBody>
          <a:bodyPr/>
          <a:lstStyle/>
          <a:p>
            <a:r>
              <a:rPr lang="en-US" sz="4000" b="1" dirty="0">
                <a:latin typeface="Tw Cen MT" panose="020B0602020104020603" pitchFamily="34" charset="77"/>
              </a:rPr>
              <a:t>SHARE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6492-F92A-AB4E-BDF2-2ABE3AD2973C}"/>
              </a:ext>
            </a:extLst>
          </p:cNvPr>
          <p:cNvSpPr/>
          <p:nvPr/>
        </p:nvSpPr>
        <p:spPr>
          <a:xfrm>
            <a:off x="728790" y="2205616"/>
            <a:ext cx="684076" cy="12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3968-F7D3-F84F-BF8A-36189DA35E95}"/>
              </a:ext>
            </a:extLst>
          </p:cNvPr>
          <p:cNvSpPr txBox="1"/>
          <p:nvPr/>
        </p:nvSpPr>
        <p:spPr>
          <a:xfrm>
            <a:off x="610929" y="2740817"/>
            <a:ext cx="5551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Now, we need to communicate our thoughts and requirements to the broker.</a:t>
            </a:r>
          </a:p>
          <a:p>
            <a:r>
              <a:rPr lang="en-US" sz="2000" dirty="0"/>
              <a:t>Here, we need a luxury apartment within a budget of 1-2 crore, it must be nearby my work place and must have a groceries market nearby.</a:t>
            </a:r>
            <a:endParaRPr lang="en-IN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15FFF1-0FD8-5445-92E5-6A0994A9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626998" y="-47066"/>
            <a:ext cx="5580000" cy="6987751"/>
          </a:xfrm>
        </p:spPr>
      </p:pic>
    </p:spTree>
    <p:extLst>
      <p:ext uri="{BB962C8B-B14F-4D97-AF65-F5344CB8AC3E}">
        <p14:creationId xmlns:p14="http://schemas.microsoft.com/office/powerpoint/2010/main" val="287680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F5DD-1D37-AB47-8B71-4EEF948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7279-D8B1-7246-A276-51BEA7333C24}" type="slidenum">
              <a:rPr lang="en-US" smtClean="0"/>
              <a:t>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0B2B1D-BC77-8E46-86A4-D7E58EF9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29" y="1437635"/>
            <a:ext cx="1701966" cy="830997"/>
          </a:xfrm>
        </p:spPr>
        <p:txBody>
          <a:bodyPr/>
          <a:lstStyle/>
          <a:p>
            <a:r>
              <a:rPr lang="en-US" sz="4000" b="1" dirty="0">
                <a:latin typeface="Tw Cen MT" panose="020B0602020104020603" pitchFamily="34" charset="77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6492-F92A-AB4E-BDF2-2ABE3AD2973C}"/>
              </a:ext>
            </a:extLst>
          </p:cNvPr>
          <p:cNvSpPr/>
          <p:nvPr/>
        </p:nvSpPr>
        <p:spPr>
          <a:xfrm>
            <a:off x="728790" y="2205616"/>
            <a:ext cx="684076" cy="126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23968-F7D3-F84F-BF8A-36189DA35E95}"/>
              </a:ext>
            </a:extLst>
          </p:cNvPr>
          <p:cNvSpPr txBox="1"/>
          <p:nvPr/>
        </p:nvSpPr>
        <p:spPr>
          <a:xfrm>
            <a:off x="610929" y="2740817"/>
            <a:ext cx="5551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Finally, we have to act based on the multiple options provided by the broker.</a:t>
            </a:r>
          </a:p>
          <a:p>
            <a:r>
              <a:rPr lang="en-US" sz="2000" dirty="0"/>
              <a:t>So, after analyzing everything we are going with the apartment that is costing us 80 Lakhs and is satisfying all the criteria.</a:t>
            </a:r>
            <a:endParaRPr lang="en-IN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15FFF1-0FD8-5445-92E5-6A0994A9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632400" y="-13447"/>
            <a:ext cx="5580000" cy="6893143"/>
          </a:xfrm>
        </p:spPr>
      </p:pic>
    </p:spTree>
    <p:extLst>
      <p:ext uri="{BB962C8B-B14F-4D97-AF65-F5344CB8AC3E}">
        <p14:creationId xmlns:p14="http://schemas.microsoft.com/office/powerpoint/2010/main" val="14006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 animBg="1"/>
          <p:bldP spid="16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328</Words>
  <Application>Microsoft Macintosh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Office Theme</vt:lpstr>
      <vt:lpstr>APARTMENT HUNTING</vt:lpstr>
      <vt:lpstr>PROJECT WORKFLOW</vt:lpstr>
      <vt:lpstr>PROJECT WORKFLOW</vt:lpstr>
      <vt:lpstr>PLAN</vt:lpstr>
      <vt:lpstr>PREPARE</vt:lpstr>
      <vt:lpstr>PROCESS</vt:lpstr>
      <vt:lpstr>ANALYZE</vt:lpstr>
      <vt:lpstr>SHARE</vt:lpstr>
      <vt:lpstr>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APARTMENT HUNTING</dc:title>
  <dc:creator>Subrata Mondal</dc:creator>
  <cp:lastModifiedBy>Subrata Mondal</cp:lastModifiedBy>
  <cp:revision>13</cp:revision>
  <dcterms:created xsi:type="dcterms:W3CDTF">2023-04-27T03:59:40Z</dcterms:created>
  <dcterms:modified xsi:type="dcterms:W3CDTF">2023-04-27T07:30:09Z</dcterms:modified>
</cp:coreProperties>
</file>